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AD42D-B26E-7740-9CE7-E59BFB64080A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3E0F3-3CDC-314B-B3F4-F4303610F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5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Education and information technology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F3E0F3-3CDC-314B-B3F4-F4303610F2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4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AFA7-8B58-248B-ADE5-2912ABDCE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F3E7C-C44C-7575-03A3-A9B52147F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65A97-D9C5-A790-8502-E6AE559F1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8296C-7778-1605-D88E-16FE4FC0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5D6DB-B545-079F-53BB-531CC5CD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4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707D-6234-F3C1-67B5-8880E5EC4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B1023-64E6-FBAB-34CA-50A9C3FBF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85624-6E82-BBD5-0F7D-5B7F501B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1B39A-F6BB-2EA1-791A-63197785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F8D16-5BEF-FA75-B7BD-B38F5AC0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2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CE63F-A972-62F4-DBDD-EDDD17588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90DA7-D568-7EFE-53C0-E3C7316E9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D1105-550F-1B81-149A-F1DB0738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7FC38-7903-3468-30A3-41F0377B4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E7790-D811-5701-57CB-8366D7C6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7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0109-AA75-300F-A396-62DABF36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C2419-005E-3D35-4F6D-3561C755D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EA463-07C4-AA38-4337-7254DA21C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F5468-F764-B21B-CA24-4BDD9F87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2A186-DB6A-2E6E-63D7-CC57F08BF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9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19941-31EE-75B4-E13F-C362476A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ACC81-1DD2-E444-C901-98CB4059D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D9A9C-EFEE-C797-5198-1232D988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06999-8E66-77E8-5C47-43899FBA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B1FFD-8E0F-C406-CE29-7294B483A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5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22411-797C-5479-ADE8-FDCE29328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4558E-DCE7-726E-5059-C47422653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20389-7680-D197-BC9C-3D5691C11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5B38B-5D82-CDDF-285E-A790D574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582FC-9EE3-C025-CE21-5EA76330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8CA73-6545-83D1-48FE-880A0AAB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AC57-B3AB-98BF-325E-48E35547A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3B344-7372-7D16-C9FC-25A457283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D82EF-6DBA-2E86-74E7-7B2738D3B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E66B5-A618-109B-3A79-7D7E65EA8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B3E2E6-9470-AA47-3EED-C796DD104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27494-6D2D-B6D0-07CE-7FC1FE62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5A070F-37C9-5095-C17F-58E865F2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8686E5-660F-8C8D-F3E3-C5026B40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3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72E1-4C78-C799-570E-524D906D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B115C2-554B-5419-B93B-DDB11059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B99DA-06F5-185A-FE3B-28F92857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77A03-12E6-A350-B613-A1B0D85B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59EB4-9E4D-9787-9D9C-433D6A93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60E0A-FEF4-B886-D1DC-73AFB716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1B768-F9C1-B5DF-8C62-FD13312B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D584-7FB0-4046-BD9A-0B103A3D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386A3-5D2A-6B90-B79B-3994B2C30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F3AF9-2E0A-4D67-4CEB-7E75E1171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F4795-C98F-7844-BF9E-4BEA7D08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4628E-6D03-68EE-35DF-15888577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B147E-07DF-5647-5855-32D357E43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5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3ADE6-F528-D07A-71E1-6AEC4B7AB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64537-7238-C620-EB0F-92F2458CC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A1C4C-CECB-F7C8-7B68-77172636D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28500-EEC0-BD59-5807-C82476CA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9049A-82FE-5525-3777-AB05D5C6A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C5A85-8CB3-DDF6-4A4A-E801554B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4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E8FE06-0BA2-5A03-A039-341B0D4D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76231-8071-E0B8-E48A-4B2400AE3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FA23-0A0D-2B4A-FACD-051099743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53D6-7B33-BF49-84DC-DBA39AD42218}" type="datetimeFigureOut">
              <a:rPr lang="en-US" smtClean="0"/>
              <a:t>6/20/24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296E-842F-C48C-E20B-698B1E5EA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1E6F-AF62-A4EB-0F7C-E56634E6A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F1DD6-2B27-A948-ACD4-F2DB1EC33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2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goolka@charlot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80FCE-A7AF-71F6-9BF1-12EA76213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Paula Goolkasian</a:t>
            </a:r>
          </a:p>
          <a:p>
            <a:pPr lvl="1"/>
            <a:r>
              <a:rPr lang="en-US" dirty="0"/>
              <a:t>Professor Emeritus, UNC Charlotte</a:t>
            </a:r>
          </a:p>
          <a:p>
            <a:pPr lvl="1"/>
            <a:r>
              <a:rPr lang="en-US" dirty="0"/>
              <a:t>Dept of Psychological Sciences</a:t>
            </a:r>
          </a:p>
          <a:p>
            <a:pPr lvl="1"/>
            <a:r>
              <a:rPr lang="en-US" dirty="0"/>
              <a:t>Program Evaluator for BRIDGES</a:t>
            </a:r>
          </a:p>
          <a:p>
            <a:pPr lvl="1"/>
            <a:r>
              <a:rPr lang="en-US" dirty="0"/>
              <a:t>Contact info: </a:t>
            </a:r>
            <a:r>
              <a:rPr lang="en-US" dirty="0">
                <a:hlinkClick r:id="rId3"/>
              </a:rPr>
              <a:t>pagoolka@charlotte.edu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BRIDGES </a:t>
            </a:r>
          </a:p>
          <a:p>
            <a:pPr lvl="1"/>
            <a:r>
              <a:rPr lang="en-US" dirty="0"/>
              <a:t>Goal: develop an infrastructure to provide interesting/engaging assignments to students enrolled in basic CS courses.</a:t>
            </a:r>
          </a:p>
          <a:p>
            <a:pPr lvl="1"/>
            <a:r>
              <a:rPr lang="en-US" dirty="0"/>
              <a:t>Findings from the first 5 </a:t>
            </a:r>
            <a:r>
              <a:rPr lang="en-US" dirty="0" err="1"/>
              <a:t>yrs</a:t>
            </a:r>
            <a:r>
              <a:rPr lang="en-US" dirty="0"/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Burlinson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, 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Mcquaigue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Goncharow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, Subramanian,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Saule</a:t>
            </a:r>
            <a:r>
              <a:rPr lang="en-US" sz="14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, Payton, &amp; Goolkasian, 2023</a:t>
            </a:r>
            <a:r>
              <a:rPr lang="en-US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dirty="0"/>
          </a:p>
          <a:p>
            <a:pPr lvl="2"/>
            <a:r>
              <a:rPr lang="en-US" dirty="0"/>
              <a:t>Knowledge gains in Data structure when participating students were compared to a comparison group. </a:t>
            </a:r>
          </a:p>
          <a:p>
            <a:pPr lvl="2"/>
            <a:r>
              <a:rPr lang="en-US" dirty="0"/>
              <a:t>Long- term retention of core CS concepts shown by student performance in follow-on required CS courses</a:t>
            </a:r>
          </a:p>
          <a:p>
            <a:pPr lvl="2"/>
            <a:r>
              <a:rPr lang="en-US" dirty="0"/>
              <a:t>Overwhelmingly positive student feedback on project surveys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7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repeatCount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9A05F-F68C-3ED2-AE68-61B5DE98E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8372"/>
            <a:ext cx="10515600" cy="5798591"/>
          </a:xfrm>
        </p:spPr>
        <p:txBody>
          <a:bodyPr/>
          <a:lstStyle/>
          <a:p>
            <a:r>
              <a:rPr lang="en-US" dirty="0"/>
              <a:t>Demographic differences in engagement/interest in BRIDGES assignments.  Underrepresented groups derived fewer benefits but spent more time with assignments. </a:t>
            </a:r>
          </a:p>
          <a:p>
            <a:pPr lvl="1"/>
            <a:r>
              <a:rPr lang="en-US" dirty="0"/>
              <a:t>More negative comments from women and Black/Hispanic men</a:t>
            </a:r>
          </a:p>
          <a:p>
            <a:pPr lvl="1"/>
            <a:r>
              <a:rPr lang="en-US" dirty="0"/>
              <a:t>Both groups expressed less interest in assignments, perceived as confusing and needing more documentation</a:t>
            </a:r>
          </a:p>
          <a:p>
            <a:r>
              <a:rPr lang="en-US" dirty="0"/>
              <a:t>Preparation gap </a:t>
            </a:r>
          </a:p>
          <a:p>
            <a:pPr lvl="1"/>
            <a:r>
              <a:rPr lang="en-US" dirty="0"/>
              <a:t>National sample of Data structure student from variety of institutions</a:t>
            </a:r>
          </a:p>
          <a:p>
            <a:pPr lvl="1"/>
            <a:r>
              <a:rPr lang="en-US" dirty="0"/>
              <a:t>Comprehensive approach-–prerequisite proficiency with a pretest, confidence in computing, precollege experiences, skill with computer applications, and a course engagement survey.</a:t>
            </a:r>
          </a:p>
          <a:p>
            <a:pPr lvl="1"/>
            <a:r>
              <a:rPr lang="en-US" dirty="0"/>
              <a:t>Results showed demographic differences were not limited to prerequisite proficiency but included all the subcomponents of our pretest. </a:t>
            </a:r>
          </a:p>
        </p:txBody>
      </p:sp>
    </p:spTree>
    <p:extLst>
      <p:ext uri="{BB962C8B-B14F-4D97-AF65-F5344CB8AC3E}">
        <p14:creationId xmlns:p14="http://schemas.microsoft.com/office/powerpoint/2010/main" val="80711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969C-F067-AB3A-FBC6-418988F8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going forward?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DA507-57CF-DDA2-1B31-B59799096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Assign several BRIDGES projects as homework assignments. Ideally 2 choice and 2 nonchoice</a:t>
            </a:r>
          </a:p>
          <a:p>
            <a:r>
              <a:rPr lang="en-US" dirty="0"/>
              <a:t>Must include at least one assignment where students are given a choice on which project to work on.  Select the choices from the list of projects keyed by learning concepts.</a:t>
            </a:r>
          </a:p>
          <a:p>
            <a:r>
              <a:rPr lang="en-US" dirty="0"/>
              <a:t>After each project, it is important for the students to fill out a BRIDGES project survey online at the Qualtrics site.  It is a brief survey (3 minutes) that is filled out anonymously. </a:t>
            </a:r>
          </a:p>
          <a:p>
            <a:pPr lvl="1"/>
            <a:r>
              <a:rPr lang="en-US" dirty="0"/>
              <a:t>You have to provide an arbitrary code that the students uses </a:t>
            </a:r>
          </a:p>
          <a:p>
            <a:pPr lvl="1"/>
            <a:r>
              <a:rPr lang="en-US" dirty="0"/>
              <a:t>I will return to you a summary of the students responses to each of the projects.</a:t>
            </a:r>
          </a:p>
          <a:p>
            <a:r>
              <a:rPr lang="en-US" dirty="0"/>
              <a:t>Instructor survey at the end of the semester.  Brief online survey to provide anonymous feedback about the project. </a:t>
            </a:r>
          </a:p>
        </p:txBody>
      </p:sp>
    </p:spTree>
    <p:extLst>
      <p:ext uri="{BB962C8B-B14F-4D97-AF65-F5344CB8AC3E}">
        <p14:creationId xmlns:p14="http://schemas.microsoft.com/office/powerpoint/2010/main" val="42169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355</Words>
  <Application>Microsoft Macintosh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What do we need going forward?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Paula Goolkasian</dc:creator>
  <cp:lastModifiedBy>Paula Goolkasian</cp:lastModifiedBy>
  <cp:revision>9</cp:revision>
  <dcterms:created xsi:type="dcterms:W3CDTF">2024-06-19T13:25:09Z</dcterms:created>
  <dcterms:modified xsi:type="dcterms:W3CDTF">2024-06-20T14:00:36Z</dcterms:modified>
</cp:coreProperties>
</file>